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238" r:id="rId3"/>
    <p:sldId id="1242" r:id="rId4"/>
    <p:sldId id="1141" r:id="rId5"/>
    <p:sldId id="1244" r:id="rId6"/>
    <p:sldId id="1265" r:id="rId7"/>
    <p:sldId id="1261" r:id="rId8"/>
    <p:sldId id="1252" r:id="rId9"/>
    <p:sldId id="1250" r:id="rId10"/>
    <p:sldId id="1166" r:id="rId11"/>
    <p:sldId id="1254" r:id="rId12"/>
    <p:sldId id="1253" r:id="rId13"/>
    <p:sldId id="1263" r:id="rId14"/>
    <p:sldId id="1258" r:id="rId15"/>
    <p:sldId id="1178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气体</a:t>
            </a:r>
            <a:r>
              <a:rPr lang="zh-CN" altLang="en-US" sz="5400" dirty="0">
                <a:solidFill>
                  <a:srgbClr val="549E39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固体和液体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温度和温标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根据平衡态的定义可知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在无外界影响下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系统内各部分的状态参量都不随时间变化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系统才处于平衡态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根据热平衡的定义可知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处于热平衡的两个系统温度相同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平衡态是针对某一系统而言的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热平衡是两个系统相互影响的最终结果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514A0B2-6E8D-06A5-73AC-D0E404E4D8BA}"/>
              </a:ext>
            </a:extLst>
          </p:cNvPr>
          <p:cNvSpPr txBox="1"/>
          <p:nvPr/>
        </p:nvSpPr>
        <p:spPr>
          <a:xfrm>
            <a:off x="360807" y="2919144"/>
            <a:ext cx="126985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B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DC9A7AC-FE02-5D5F-1CAB-64AC8B10DE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087137"/>
            <a:ext cx="748347" cy="309661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89BC55EE-3178-9274-2103-156A9540FB45}"/>
              </a:ext>
            </a:extLst>
          </p:cNvPr>
          <p:cNvSpPr txBox="1">
            <a:spLocks/>
          </p:cNvSpPr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01800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处于热平衡的每个系统都具有相同的温度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两系统达到热平衡后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两系统的温度相同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顿有所悟.eps" descr="id:2147489713;FounderCES">
            <a:extLst>
              <a:ext uri="{FF2B5EF4-FFF2-40B4-BE49-F238E27FC236}">
                <a16:creationId xmlns:a16="http://schemas.microsoft.com/office/drawing/2014/main" id="{A6AA1BBD-1620-998C-6A3C-6CAC7B01C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88" y="4221330"/>
            <a:ext cx="1630690" cy="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摄氏温标和热力学温标的比较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755BE01-9AA3-E6BE-B910-75967D07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06758"/>
              </p:ext>
            </p:extLst>
          </p:nvPr>
        </p:nvGraphicFramePr>
        <p:xfrm>
          <a:off x="360854" y="1456279"/>
          <a:ext cx="11485848" cy="3844929"/>
        </p:xfrm>
        <a:graphic>
          <a:graphicData uri="http://schemas.openxmlformats.org/drawingml/2006/table">
            <a:tbl>
              <a:tblPr firstRow="1" firstCol="1" bandRow="1"/>
              <a:tblGrid>
                <a:gridCol w="2209877">
                  <a:extLst>
                    <a:ext uri="{9D8B030D-6E8A-4147-A177-3AD203B41FA5}">
                      <a16:colId xmlns:a16="http://schemas.microsoft.com/office/drawing/2014/main" val="1862719873"/>
                    </a:ext>
                  </a:extLst>
                </a:gridCol>
                <a:gridCol w="5308759">
                  <a:extLst>
                    <a:ext uri="{9D8B030D-6E8A-4147-A177-3AD203B41FA5}">
                      <a16:colId xmlns:a16="http://schemas.microsoft.com/office/drawing/2014/main" val="2046291469"/>
                    </a:ext>
                  </a:extLst>
                </a:gridCol>
                <a:gridCol w="3967212">
                  <a:extLst>
                    <a:ext uri="{9D8B030D-6E8A-4147-A177-3AD203B41FA5}">
                      <a16:colId xmlns:a16="http://schemas.microsoft.com/office/drawing/2014/main" val="18145589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摄氏温标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热力学温标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86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提出者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摄尔修斯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开尔文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2583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零度的规定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一个标准大气压下冰水混合物的温度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绝对零度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39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温度名称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摄氏温度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热力学温度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552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温度符号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995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单位名称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摄氏度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开尔文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5370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单位符号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132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15K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粗略表示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273K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011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常用的两种表示温度的方法就是摄氏温标和热力学温标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关于温度和温标，下列说法正确的是（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的温度变化程度小于热力学温度升高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某物体热力学温度是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摄氏温度就是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热力学温标亦称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绝对温标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是由玻意耳首先引入的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摄氏温度有负值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热力学温度不可能取负值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等于热力学温度升高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某物体热力学温度为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则其摄氏温度为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热力学温标亦称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绝对温标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是由开尔文首先引入的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摄氏温度有负值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热力学温度最小是零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不可能为负值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27DB6A7B-A4DA-4487-5159-37BFD8CED9C0}"/>
              </a:ext>
            </a:extLst>
          </p:cNvPr>
          <p:cNvSpPr txBox="1"/>
          <p:nvPr/>
        </p:nvSpPr>
        <p:spPr>
          <a:xfrm>
            <a:off x="360807" y="2924944"/>
            <a:ext cx="126985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1396525-4C7C-A6BC-598E-67776BBAA0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092937"/>
            <a:ext cx="748347" cy="309661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6380C7CE-CB11-1D36-96E8-077A0E78B6A7}"/>
              </a:ext>
            </a:extLst>
          </p:cNvPr>
          <p:cNvSpPr txBox="1">
            <a:spLocks/>
          </p:cNvSpPr>
          <p:nvPr/>
        </p:nvSpPr>
        <p:spPr bwMode="auto">
          <a:xfrm>
            <a:off x="360807" y="3954938"/>
            <a:ext cx="11485895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611313" eaLnBrk="1"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摄氏温度变化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与热力学温度变化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是等效的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绝对零度是低温的极限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只能接近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永远达不到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顿有所悟.eps" descr="id:2147489713;FounderCES">
            <a:extLst>
              <a:ext uri="{FF2B5EF4-FFF2-40B4-BE49-F238E27FC236}">
                <a16:creationId xmlns:a16="http://schemas.microsoft.com/office/drawing/2014/main" id="{C7BF40B5-52BC-E650-5696-85B703774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88" y="4099196"/>
            <a:ext cx="1630690" cy="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0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）关于热力学温度和摄氏温度，下列说法错误的是（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某物体摄氏温度为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即热力学温度为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10K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等于摄氏温度升高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对应热力学温度升高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283K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热力学温度和摄氏温度的温标不同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两者表示的温度无法比较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6653"/>
            <a:ext cx="940139" cy="325263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9FB4BD18-CF99-2DA6-AB13-C507933EF5BB}"/>
              </a:ext>
            </a:extLst>
          </p:cNvPr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热力学温度与摄氏温度的关系为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即用热力学温度表示的温差等于用摄氏温度表示的温差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707F40C-B947-AFAE-7C0C-E04BD90A58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670556"/>
            <a:ext cx="722448" cy="29671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6F60687-C087-1DC2-FB0A-484A1E4B872A}"/>
              </a:ext>
            </a:extLst>
          </p:cNvPr>
          <p:cNvSpPr txBox="1"/>
          <p:nvPr/>
        </p:nvSpPr>
        <p:spPr>
          <a:xfrm>
            <a:off x="360854" y="5085184"/>
            <a:ext cx="2493992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012FD34-35E7-1ED6-DF9F-E128CB1A08F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5253177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6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1AE85-8096-5C6D-9493-D09F7421D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48631714-4EEF-70C5-E987-CEDF53F8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07" y="2464836"/>
            <a:ext cx="11484352" cy="1684244"/>
          </a:xfrm>
          <a:solidFill>
            <a:srgbClr val="E3F2E7"/>
          </a:solidFill>
        </p:spPr>
        <p:txBody>
          <a:bodyPr/>
          <a:lstStyle/>
          <a:p>
            <a:pPr indent="17018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热力学温标和摄氏温标是温度的两种不同的表示方法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对同一温度来说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用这两种不同的温标表示时数值不同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这是因为温标零值的选取不同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但这两种温标表示的温度是相同的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535;FounderCES">
            <a:extLst>
              <a:ext uri="{FF2B5EF4-FFF2-40B4-BE49-F238E27FC236}">
                <a16:creationId xmlns:a16="http://schemas.microsoft.com/office/drawing/2014/main" id="{B98D8412-B5FE-B4D6-0460-2839E31C0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07" y="2625456"/>
            <a:ext cx="1722270" cy="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8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3881768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热力学系统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研究某一容器中气体的热学性质，其研究对象是容器中的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大量分子组成的系统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外界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系统之外与系统发生相互作用的其他物体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状态参量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为确定系统的状态所需要的一些物理量，如体积、压强、温度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平衡态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无外界影响时，经过足够长的时间，系统内各部分的状态参量达到的稳定的状态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状态参量与平衡态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热平衡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如果两个系统相互接触而传热，这两个系统的状态参量将会互相影响而分别改变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经过一段时间，各自的状态参量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不再变化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，即这两个系统达到了热平衡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热平衡定律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如果两个系统分别与第三个系统达到热平衡，那么这两个系统彼此之间也必定处于热平衡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热平衡与温度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2238241"/>
          </a:xfrm>
          <a:solidFill>
            <a:srgbClr val="E3F2E7"/>
          </a:solidFill>
        </p:spPr>
        <p:txBody>
          <a:bodyPr/>
          <a:lstStyle/>
          <a:p>
            <a:pPr indent="1439863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热力学的平衡态是一种动态平衡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组成系统的分子仍在不停地做无规则运动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只是分子运动的平均效果不随时间变化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表现为系统的宏观性质不随时间变化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平衡态是一种理想状态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因为任何系统完全不受外界影响都是不可能的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0120;FounderCES">
            <a:extLst>
              <a:ext uri="{FF2B5EF4-FFF2-40B4-BE49-F238E27FC236}">
                <a16:creationId xmlns:a16="http://schemas.microsoft.com/office/drawing/2014/main" id="{E9AF5B21-9FE3-6AC2-4ACA-1243898BB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8049"/>
            <a:ext cx="1453870" cy="2858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F0D9B85-ACD3-89BA-AE77-2E45E81D4D0E}"/>
              </a:ext>
            </a:extLst>
          </p:cNvPr>
          <p:cNvSpPr txBox="1"/>
          <p:nvPr/>
        </p:nvSpPr>
        <p:spPr>
          <a:xfrm>
            <a:off x="360853" y="3284984"/>
            <a:ext cx="11485847" cy="168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50890" algn="l"/>
              </a:tabLst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</a:t>
            </a:r>
            <a:endParaRPr kumimoji="0" lang="zh-CN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50890" algn="l"/>
              </a:tabLst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处于热平衡的系统之间有一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共同热学性质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，即温度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这就是温度计能够用来测量温度的基本原理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2238241"/>
          </a:xfrm>
        </p:spPr>
        <p:txBody>
          <a:bodyPr/>
          <a:lstStyle/>
          <a:p>
            <a:pPr marL="133350"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温度计与温标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3350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定量描述温度时使用的方法就是温标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确定一个温标时首先要选择一种测温物质，根据这种物质的某个特性来制造温度计，并确定温度的零点和分度的方法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常见的温度计及其测温原理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温度计与温标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5A1EC9C-5662-988A-5855-C9481B6C75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71705"/>
              </p:ext>
            </p:extLst>
          </p:nvPr>
        </p:nvGraphicFramePr>
        <p:xfrm>
          <a:off x="360854" y="3760076"/>
          <a:ext cx="11485848" cy="2396175"/>
        </p:xfrm>
        <a:graphic>
          <a:graphicData uri="http://schemas.openxmlformats.org/drawingml/2006/table">
            <a:tbl>
              <a:tblPr firstRow="1" firstCol="1" bandRow="1"/>
              <a:tblGrid>
                <a:gridCol w="1856113">
                  <a:extLst>
                    <a:ext uri="{9D8B030D-6E8A-4147-A177-3AD203B41FA5}">
                      <a16:colId xmlns:a16="http://schemas.microsoft.com/office/drawing/2014/main" val="1159844939"/>
                    </a:ext>
                  </a:extLst>
                </a:gridCol>
                <a:gridCol w="9629735">
                  <a:extLst>
                    <a:ext uri="{9D8B030D-6E8A-4147-A177-3AD203B41FA5}">
                      <a16:colId xmlns:a16="http://schemas.microsoft.com/office/drawing/2014/main" val="8475010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866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水银温度计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根据水银的热膨胀的性质来测量温度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879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电阻温度计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根据金属的电阻率随温度的升高而变化的原理来测量温度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539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气体温度计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根据气体压强随温度变化的规律来测量温度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9174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热电偶温度计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根据不同导体因温差而产生的电动势的大小不同来测量温度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722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1130246"/>
          </a:xfrm>
          <a:solidFill>
            <a:srgbClr val="E3F2E7"/>
          </a:solidFill>
        </p:spPr>
        <p:txBody>
          <a:bodyPr/>
          <a:lstStyle/>
          <a:p>
            <a:pPr indent="14398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一切互为热平衡的系统都具有相同的温度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使温度计与待测物体接触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达到热平衡时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其温度与待测物体的温度相同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0120;FounderCES">
            <a:extLst>
              <a:ext uri="{FF2B5EF4-FFF2-40B4-BE49-F238E27FC236}">
                <a16:creationId xmlns:a16="http://schemas.microsoft.com/office/drawing/2014/main" id="{E9AF5B21-9FE3-6AC2-4ACA-1243898BB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8049"/>
            <a:ext cx="1453870" cy="28583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6F42402-7C51-3C56-AA61-20A3D81C7110}"/>
              </a:ext>
            </a:extLst>
          </p:cNvPr>
          <p:cNvSpPr txBox="1"/>
          <p:nvPr/>
        </p:nvSpPr>
        <p:spPr>
          <a:xfrm>
            <a:off x="360854" y="2121053"/>
            <a:ext cx="11485847" cy="3900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摄氏温标与热力学温标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摄氏温标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：一种常用的表示温度的方法，规定标准大气压下冰的熔点为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，水的沸点为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，并据此把玻璃管上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刻度与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刻度之间均匀分成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等份，每一份算作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热力学温标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：现代科学中常用的表示温度的方法，热力学温标表示的温度叫作热力学温度，用符号</a:t>
            </a:r>
            <a:r>
              <a:rPr lang="en-US" altLang="zh-CN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表示，单位是开尔文，简称开，符号为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）摄氏温度与热力学温度的关系：</a:t>
            </a:r>
            <a:r>
              <a:rPr lang="en-US" altLang="zh-CN" sz="2400" b="1" i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1" i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273</a:t>
            </a:r>
            <a:r>
              <a:rPr lang="en-US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15K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3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1C6E6-996D-EAAC-FB1A-73DEEE8C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8593642-1305-7831-5F5C-4459857E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3900235"/>
          </a:xfrm>
          <a:solidFill>
            <a:srgbClr val="E3F2E7"/>
          </a:solidFill>
        </p:spPr>
        <p:txBody>
          <a:bodyPr/>
          <a:lstStyle/>
          <a:p>
            <a:pPr indent="1168400"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热力学温度是国际单位制中七个基本物理量之一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因此它的单位属于基本单位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热力学温标在科学计算中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特别在热力学方程中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能使方程更简单、科学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热力学温标是一种更为科学的温标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在表示温差时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在表示温度时却不相等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热力学温标的零值是低温的极限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它是根据数学表达式经过推理而得出的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实际上永远达不到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摄氏温度中零上表示比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零下表示比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通常用正、负数表示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149;FounderCES">
            <a:extLst>
              <a:ext uri="{FF2B5EF4-FFF2-40B4-BE49-F238E27FC236}">
                <a16:creationId xmlns:a16="http://schemas.microsoft.com/office/drawing/2014/main" id="{1DA06991-2A90-2D62-8CC8-C8F6BA3A7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673"/>
            <a:ext cx="1198439" cy="33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平衡态与热平衡的区别和联系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CA279789-7FD4-FA99-64D8-4DA26308B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54499"/>
              </p:ext>
            </p:extLst>
          </p:nvPr>
        </p:nvGraphicFramePr>
        <p:xfrm>
          <a:off x="360855" y="2132856"/>
          <a:ext cx="11485849" cy="3436159"/>
        </p:xfrm>
        <a:graphic>
          <a:graphicData uri="http://schemas.openxmlformats.org/drawingml/2006/table">
            <a:tbl>
              <a:tblPr firstRow="1" firstCol="1" bandRow="1"/>
              <a:tblGrid>
                <a:gridCol w="1238175">
                  <a:extLst>
                    <a:ext uri="{9D8B030D-6E8A-4147-A177-3AD203B41FA5}">
                      <a16:colId xmlns:a16="http://schemas.microsoft.com/office/drawing/2014/main" val="3917345197"/>
                    </a:ext>
                  </a:extLst>
                </a:gridCol>
                <a:gridCol w="5848594">
                  <a:extLst>
                    <a:ext uri="{9D8B030D-6E8A-4147-A177-3AD203B41FA5}">
                      <a16:colId xmlns:a16="http://schemas.microsoft.com/office/drawing/2014/main" val="3462943325"/>
                    </a:ext>
                  </a:extLst>
                </a:gridCol>
                <a:gridCol w="4399080">
                  <a:extLst>
                    <a:ext uri="{9D8B030D-6E8A-4147-A177-3AD203B41FA5}">
                      <a16:colId xmlns:a16="http://schemas.microsoft.com/office/drawing/2014/main" val="1530920436"/>
                    </a:ext>
                  </a:extLst>
                </a:gridCol>
              </a:tblGrid>
              <a:tr h="4686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平衡态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热平衡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164833"/>
                  </a:ext>
                </a:extLst>
              </a:tr>
              <a:tr h="2080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研究对象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平衡态是对某一系统而言的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热平衡是对至少两个系统而言的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478470"/>
                  </a:ext>
                </a:extLst>
              </a:tr>
              <a:tr h="9009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状态性质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分别处于平衡态的两个系统在相互接触时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它们的状态可能会发生变化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直到温度相同时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两系统便达到了热平衡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达到热平衡的两个系统都处于平衡态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两个都处于平衡态的系统之间不一定已经达到热平衡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574328"/>
                  </a:ext>
                </a:extLst>
              </a:tr>
              <a:tr h="9974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判断依据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D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系统不受外界影响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状态参量不变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则该系统处于平衡态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585089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两个系统的温度相同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则这两个系统处于热平衡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704" marR="6470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3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关于平衡态和热平衡，下列说法中正确的是（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只要温度不变且处处相等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系统就一定处于平衡态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两个系统在接触时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它们的状态参量不发生变化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说明这两个系统原来的温度是相等的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热平衡就是平衡态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处于热平衡的几个系统的压强一定相等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1392</Words>
  <Application>Microsoft Office PowerPoint</Application>
  <PresentationFormat>自定义</PresentationFormat>
  <Paragraphs>106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607</cp:revision>
  <dcterms:created xsi:type="dcterms:W3CDTF">2020-11-06T05:24:00Z</dcterms:created>
  <dcterms:modified xsi:type="dcterms:W3CDTF">2025-11-03T09:52:50Z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